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15" autoAdjust="0"/>
    <p:restoredTop sz="94660"/>
  </p:normalViewPr>
  <p:slideViewPr>
    <p:cSldViewPr snapToGrid="0">
      <p:cViewPr varScale="1">
        <p:scale>
          <a:sx n="63" d="100"/>
          <a:sy n="63" d="100"/>
        </p:scale>
        <p:origin x="84"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584684F-A023-48F4-985C-EC3150B00B87}"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5F2B2DC-198B-4510-8C7D-3F90462A5DCE}" type="slidenum">
              <a:rPr lang="fa-IR" smtClean="0"/>
              <a:t>‹#›</a:t>
            </a:fld>
            <a:endParaRPr lang="fa-IR"/>
          </a:p>
        </p:txBody>
      </p:sp>
    </p:spTree>
    <p:extLst>
      <p:ext uri="{BB962C8B-B14F-4D97-AF65-F5344CB8AC3E}">
        <p14:creationId xmlns:p14="http://schemas.microsoft.com/office/powerpoint/2010/main" val="635638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4684F-A023-48F4-985C-EC3150B00B87}"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5F2B2DC-198B-4510-8C7D-3F90462A5DCE}" type="slidenum">
              <a:rPr lang="fa-IR" smtClean="0"/>
              <a:t>‹#›</a:t>
            </a:fld>
            <a:endParaRPr lang="fa-IR"/>
          </a:p>
        </p:txBody>
      </p:sp>
    </p:spTree>
    <p:extLst>
      <p:ext uri="{BB962C8B-B14F-4D97-AF65-F5344CB8AC3E}">
        <p14:creationId xmlns:p14="http://schemas.microsoft.com/office/powerpoint/2010/main" val="821834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4684F-A023-48F4-985C-EC3150B00B87}"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5F2B2DC-198B-4510-8C7D-3F90462A5DCE}"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35073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4684F-A023-48F4-985C-EC3150B00B87}"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5F2B2DC-198B-4510-8C7D-3F90462A5DCE}" type="slidenum">
              <a:rPr lang="fa-IR" smtClean="0"/>
              <a:t>‹#›</a:t>
            </a:fld>
            <a:endParaRPr lang="fa-IR"/>
          </a:p>
        </p:txBody>
      </p:sp>
    </p:spTree>
    <p:extLst>
      <p:ext uri="{BB962C8B-B14F-4D97-AF65-F5344CB8AC3E}">
        <p14:creationId xmlns:p14="http://schemas.microsoft.com/office/powerpoint/2010/main" val="3270190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4684F-A023-48F4-985C-EC3150B00B87}"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5F2B2DC-198B-4510-8C7D-3F90462A5DCE}"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73077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4684F-A023-48F4-985C-EC3150B00B87}"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5F2B2DC-198B-4510-8C7D-3F90462A5DCE}" type="slidenum">
              <a:rPr lang="fa-IR" smtClean="0"/>
              <a:t>‹#›</a:t>
            </a:fld>
            <a:endParaRPr lang="fa-IR"/>
          </a:p>
        </p:txBody>
      </p:sp>
    </p:spTree>
    <p:extLst>
      <p:ext uri="{BB962C8B-B14F-4D97-AF65-F5344CB8AC3E}">
        <p14:creationId xmlns:p14="http://schemas.microsoft.com/office/powerpoint/2010/main" val="41779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84684F-A023-48F4-985C-EC3150B00B87}"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5F2B2DC-198B-4510-8C7D-3F90462A5DCE}" type="slidenum">
              <a:rPr lang="fa-IR" smtClean="0"/>
              <a:t>‹#›</a:t>
            </a:fld>
            <a:endParaRPr lang="fa-IR"/>
          </a:p>
        </p:txBody>
      </p:sp>
    </p:spTree>
    <p:extLst>
      <p:ext uri="{BB962C8B-B14F-4D97-AF65-F5344CB8AC3E}">
        <p14:creationId xmlns:p14="http://schemas.microsoft.com/office/powerpoint/2010/main" val="38548918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84684F-A023-48F4-985C-EC3150B00B87}"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5F2B2DC-198B-4510-8C7D-3F90462A5DCE}" type="slidenum">
              <a:rPr lang="fa-IR" smtClean="0"/>
              <a:t>‹#›</a:t>
            </a:fld>
            <a:endParaRPr lang="fa-IR"/>
          </a:p>
        </p:txBody>
      </p:sp>
    </p:spTree>
    <p:extLst>
      <p:ext uri="{BB962C8B-B14F-4D97-AF65-F5344CB8AC3E}">
        <p14:creationId xmlns:p14="http://schemas.microsoft.com/office/powerpoint/2010/main" val="564255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84684F-A023-48F4-985C-EC3150B00B87}"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5F2B2DC-198B-4510-8C7D-3F90462A5DCE}" type="slidenum">
              <a:rPr lang="fa-IR" smtClean="0"/>
              <a:t>‹#›</a:t>
            </a:fld>
            <a:endParaRPr lang="fa-IR"/>
          </a:p>
        </p:txBody>
      </p:sp>
    </p:spTree>
    <p:extLst>
      <p:ext uri="{BB962C8B-B14F-4D97-AF65-F5344CB8AC3E}">
        <p14:creationId xmlns:p14="http://schemas.microsoft.com/office/powerpoint/2010/main" val="748399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4684F-A023-48F4-985C-EC3150B00B87}" type="datetimeFigureOut">
              <a:rPr lang="fa-IR" smtClean="0"/>
              <a:t>08/03/1437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5F2B2DC-198B-4510-8C7D-3F90462A5DCE}" type="slidenum">
              <a:rPr lang="fa-IR" smtClean="0"/>
              <a:t>‹#›</a:t>
            </a:fld>
            <a:endParaRPr lang="fa-IR"/>
          </a:p>
        </p:txBody>
      </p:sp>
    </p:spTree>
    <p:extLst>
      <p:ext uri="{BB962C8B-B14F-4D97-AF65-F5344CB8AC3E}">
        <p14:creationId xmlns:p14="http://schemas.microsoft.com/office/powerpoint/2010/main" val="69635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84684F-A023-48F4-985C-EC3150B00B87}" type="datetimeFigureOut">
              <a:rPr lang="fa-IR" smtClean="0"/>
              <a:t>08/03/1437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5F2B2DC-198B-4510-8C7D-3F90462A5DCE}" type="slidenum">
              <a:rPr lang="fa-IR" smtClean="0"/>
              <a:t>‹#›</a:t>
            </a:fld>
            <a:endParaRPr lang="fa-IR"/>
          </a:p>
        </p:txBody>
      </p:sp>
    </p:spTree>
    <p:extLst>
      <p:ext uri="{BB962C8B-B14F-4D97-AF65-F5344CB8AC3E}">
        <p14:creationId xmlns:p14="http://schemas.microsoft.com/office/powerpoint/2010/main" val="4089514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84684F-A023-48F4-985C-EC3150B00B87}" type="datetimeFigureOut">
              <a:rPr lang="fa-IR" smtClean="0"/>
              <a:t>08/03/1437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5F2B2DC-198B-4510-8C7D-3F90462A5DCE}" type="slidenum">
              <a:rPr lang="fa-IR" smtClean="0"/>
              <a:t>‹#›</a:t>
            </a:fld>
            <a:endParaRPr lang="fa-IR"/>
          </a:p>
        </p:txBody>
      </p:sp>
    </p:spTree>
    <p:extLst>
      <p:ext uri="{BB962C8B-B14F-4D97-AF65-F5344CB8AC3E}">
        <p14:creationId xmlns:p14="http://schemas.microsoft.com/office/powerpoint/2010/main" val="1532489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584684F-A023-48F4-985C-EC3150B00B87}" type="datetimeFigureOut">
              <a:rPr lang="fa-IR" smtClean="0"/>
              <a:t>08/03/1437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5F2B2DC-198B-4510-8C7D-3F90462A5DCE}" type="slidenum">
              <a:rPr lang="fa-IR" smtClean="0"/>
              <a:t>‹#›</a:t>
            </a:fld>
            <a:endParaRPr lang="fa-IR"/>
          </a:p>
        </p:txBody>
      </p:sp>
    </p:spTree>
    <p:extLst>
      <p:ext uri="{BB962C8B-B14F-4D97-AF65-F5344CB8AC3E}">
        <p14:creationId xmlns:p14="http://schemas.microsoft.com/office/powerpoint/2010/main" val="793113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4684F-A023-48F4-985C-EC3150B00B87}" type="datetimeFigureOut">
              <a:rPr lang="fa-IR" smtClean="0"/>
              <a:t>08/03/1437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5F2B2DC-198B-4510-8C7D-3F90462A5DCE}" type="slidenum">
              <a:rPr lang="fa-IR" smtClean="0"/>
              <a:t>‹#›</a:t>
            </a:fld>
            <a:endParaRPr lang="fa-IR"/>
          </a:p>
        </p:txBody>
      </p:sp>
    </p:spTree>
    <p:extLst>
      <p:ext uri="{BB962C8B-B14F-4D97-AF65-F5344CB8AC3E}">
        <p14:creationId xmlns:p14="http://schemas.microsoft.com/office/powerpoint/2010/main" val="2180227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4684F-A023-48F4-985C-EC3150B00B87}" type="datetimeFigureOut">
              <a:rPr lang="fa-IR" smtClean="0"/>
              <a:t>08/03/1437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5F2B2DC-198B-4510-8C7D-3F90462A5DCE}" type="slidenum">
              <a:rPr lang="fa-IR" smtClean="0"/>
              <a:t>‹#›</a:t>
            </a:fld>
            <a:endParaRPr lang="fa-IR"/>
          </a:p>
        </p:txBody>
      </p:sp>
    </p:spTree>
    <p:extLst>
      <p:ext uri="{BB962C8B-B14F-4D97-AF65-F5344CB8AC3E}">
        <p14:creationId xmlns:p14="http://schemas.microsoft.com/office/powerpoint/2010/main" val="2954538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4684F-A023-48F4-985C-EC3150B00B87}" type="datetimeFigureOut">
              <a:rPr lang="fa-IR" smtClean="0"/>
              <a:t>08/03/1437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5F2B2DC-198B-4510-8C7D-3F90462A5DCE}" type="slidenum">
              <a:rPr lang="fa-IR" smtClean="0"/>
              <a:t>‹#›</a:t>
            </a:fld>
            <a:endParaRPr lang="fa-IR"/>
          </a:p>
        </p:txBody>
      </p:sp>
    </p:spTree>
    <p:extLst>
      <p:ext uri="{BB962C8B-B14F-4D97-AF65-F5344CB8AC3E}">
        <p14:creationId xmlns:p14="http://schemas.microsoft.com/office/powerpoint/2010/main" val="1744166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84684F-A023-48F4-985C-EC3150B00B87}" type="datetimeFigureOut">
              <a:rPr lang="fa-IR" smtClean="0"/>
              <a:t>08/03/1437</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5F2B2DC-198B-4510-8C7D-3F90462A5DCE}" type="slidenum">
              <a:rPr lang="fa-IR" smtClean="0"/>
              <a:t>‹#›</a:t>
            </a:fld>
            <a:endParaRPr lang="fa-IR"/>
          </a:p>
        </p:txBody>
      </p:sp>
    </p:spTree>
    <p:extLst>
      <p:ext uri="{BB962C8B-B14F-4D97-AF65-F5344CB8AC3E}">
        <p14:creationId xmlns:p14="http://schemas.microsoft.com/office/powerpoint/2010/main" val="174460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z="8800" dirty="0" smtClean="0">
                <a:solidFill>
                  <a:schemeClr val="tx1">
                    <a:lumMod val="95000"/>
                    <a:lumOff val="5000"/>
                  </a:schemeClr>
                </a:solidFill>
                <a:cs typeface="B Nazanin" panose="00000400000000000000" pitchFamily="2" charset="-78"/>
              </a:rPr>
              <a:t>بسم الله الرحمن الرحیم</a:t>
            </a:r>
            <a:endParaRPr lang="fa-IR" sz="88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3966470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44720" y="0"/>
            <a:ext cx="8547279" cy="6857999"/>
          </a:xfrm>
        </p:spPr>
      </p:pic>
      <p:sp>
        <p:nvSpPr>
          <p:cNvPr id="4" name="Text Placeholder 3"/>
          <p:cNvSpPr>
            <a:spLocks noGrp="1"/>
          </p:cNvSpPr>
          <p:nvPr>
            <p:ph type="body" sz="half" idx="2"/>
          </p:nvPr>
        </p:nvSpPr>
        <p:spPr>
          <a:xfrm>
            <a:off x="512957" y="802888"/>
            <a:ext cx="3131763" cy="5094992"/>
          </a:xfrm>
        </p:spPr>
        <p:txBody>
          <a:bodyPr>
            <a:normAutofit lnSpcReduction="10000"/>
          </a:bodyPr>
          <a:lstStyle/>
          <a:p>
            <a:pPr algn="just"/>
            <a:r>
              <a:rPr lang="fa-IR" sz="2000" dirty="0" smtClean="0"/>
              <a:t> </a:t>
            </a:r>
            <a:r>
              <a:rPr lang="fa-IR" sz="2800" dirty="0" smtClean="0">
                <a:solidFill>
                  <a:schemeClr val="tx1">
                    <a:lumMod val="95000"/>
                    <a:lumOff val="5000"/>
                  </a:schemeClr>
                </a:solidFill>
                <a:cs typeface="B Nazanin" panose="00000400000000000000" pitchFamily="2" charset="-78"/>
              </a:rPr>
              <a:t>بیماری سل به طرق مختلف روی اقتصاد اثر می گذارد. وقتی که فرد نان آور خانواده ، به علت ابتلا به سل شدیداً بدحال بود، و توانایی انجام کار را نداشته باشد. دچار فقر و ناتوانی اقتصادی خواهد شد. به علاوه سایر افراد خانواده نیز به علت مسئولیتی که معمولاً در قبال نگهداری بیمار دارند فرصت کسب درآمد را از دست می دهند،</a:t>
            </a:r>
            <a:endParaRPr lang="fa-IR" sz="28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174059575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264920"/>
            <a:ext cx="7766936" cy="3639356"/>
          </a:xfrm>
        </p:spPr>
        <p:txBody>
          <a:bodyPr>
            <a:noAutofit/>
          </a:bodyPr>
          <a:lstStyle/>
          <a:p>
            <a:pPr algn="just"/>
            <a:r>
              <a:rPr lang="fa-IR" sz="2800" dirty="0" smtClean="0">
                <a:solidFill>
                  <a:schemeClr val="tx1">
                    <a:lumMod val="95000"/>
                    <a:lumOff val="5000"/>
                  </a:schemeClr>
                </a:solidFill>
                <a:cs typeface="B Nazanin" panose="00000400000000000000" pitchFamily="2" charset="-78"/>
              </a:rPr>
              <a:t>به هر شکل بیماری سل با هریک از راه های فوق الذکر می تواند از طریق کاهش بضاعت مالی و توانایی اقتصادی</a:t>
            </a:r>
            <a:br>
              <a:rPr lang="fa-IR" sz="2800" dirty="0" smtClean="0">
                <a:solidFill>
                  <a:schemeClr val="tx1">
                    <a:lumMod val="95000"/>
                    <a:lumOff val="5000"/>
                  </a:schemeClr>
                </a:solidFill>
                <a:cs typeface="B Nazanin" panose="00000400000000000000" pitchFamily="2" charset="-78"/>
              </a:rPr>
            </a:br>
            <a:r>
              <a:rPr lang="fa-IR" sz="2800" dirty="0" smtClean="0">
                <a:solidFill>
                  <a:schemeClr val="tx1">
                    <a:lumMod val="95000"/>
                    <a:lumOff val="5000"/>
                  </a:schemeClr>
                </a:solidFill>
                <a:cs typeface="B Nazanin" panose="00000400000000000000" pitchFamily="2" charset="-78"/>
              </a:rPr>
              <a:t>خانواده ها موجب فقر خانواده ها شده و حتی آنان را از دریافت کنندگان کمک های مالی نماید. در یک مقیاس وسیع تر بازده اقتصادی کارخانجات و مجتمع های تولیدی هنگامیکه کارگران آنها ماه های متمادی کار نمی کنند، کاهش می یابد و غالباً قسمت اعظم بهره های اقتصادی جهت تربیت کارگران جدید پرداخت</a:t>
            </a:r>
            <a:br>
              <a:rPr lang="fa-IR" sz="2800" dirty="0" smtClean="0">
                <a:solidFill>
                  <a:schemeClr val="tx1">
                    <a:lumMod val="95000"/>
                    <a:lumOff val="5000"/>
                  </a:schemeClr>
                </a:solidFill>
                <a:cs typeface="B Nazanin" panose="00000400000000000000" pitchFamily="2" charset="-78"/>
              </a:rPr>
            </a:br>
            <a:r>
              <a:rPr lang="fa-IR" sz="2800" dirty="0" smtClean="0">
                <a:solidFill>
                  <a:schemeClr val="tx1">
                    <a:lumMod val="95000"/>
                    <a:lumOff val="5000"/>
                  </a:schemeClr>
                </a:solidFill>
                <a:cs typeface="B Nazanin" panose="00000400000000000000" pitchFamily="2" charset="-78"/>
              </a:rPr>
              <a:t>می شود. همچنین افراد مبتلا به بیماری سل معمولاً درآمد مالی نداشته و سربار اقتصاد محسوب می شوند. </a:t>
            </a:r>
            <a:endParaRPr lang="fa-IR" sz="2800" dirty="0">
              <a:solidFill>
                <a:schemeClr val="tx1">
                  <a:lumMod val="95000"/>
                  <a:lumOff val="5000"/>
                </a:schemeClr>
              </a:solidFill>
              <a:cs typeface="B Nazanin" panose="00000400000000000000" pitchFamily="2" charset="-78"/>
            </a:endParaRPr>
          </a:p>
        </p:txBody>
      </p:sp>
      <p:sp>
        <p:nvSpPr>
          <p:cNvPr id="3" name="Subtitle 2"/>
          <p:cNvSpPr>
            <a:spLocks noGrp="1"/>
          </p:cNvSpPr>
          <p:nvPr>
            <p:ph type="subTitle" idx="1"/>
          </p:nvPr>
        </p:nvSpPr>
        <p:spPr>
          <a:xfrm>
            <a:off x="1507067" y="4904276"/>
            <a:ext cx="7766936" cy="1096896"/>
          </a:xfrm>
        </p:spPr>
        <p:txBody>
          <a:bodyPr>
            <a:normAutofit/>
          </a:bodyPr>
          <a:lstStyle/>
          <a:p>
            <a:pPr algn="just"/>
            <a:r>
              <a:rPr lang="fa-IR" sz="2800" dirty="0" smtClean="0">
                <a:solidFill>
                  <a:schemeClr val="tx1">
                    <a:lumMod val="95000"/>
                    <a:lumOff val="5000"/>
                  </a:schemeClr>
                </a:solidFill>
                <a:cs typeface="B Nazanin" panose="00000400000000000000" pitchFamily="2" charset="-78"/>
              </a:rPr>
              <a:t>با توجه به آسیب حاصله از بیماری سل بر نیروهای کار و کارآمد به نظر می رسد که درمان سل یکی از مقرون به صرفه ترین اقدام ها باشد.</a:t>
            </a:r>
            <a:endParaRPr lang="fa-IR" sz="28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1588782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6757" y="807721"/>
            <a:ext cx="8099502" cy="5048830"/>
          </a:xfrm>
        </p:spPr>
        <p:txBody>
          <a:bodyPr>
            <a:noAutofit/>
          </a:bodyPr>
          <a:lstStyle/>
          <a:p>
            <a:pPr algn="just"/>
            <a:r>
              <a:rPr lang="fa-IR" sz="2800" dirty="0" smtClean="0">
                <a:solidFill>
                  <a:schemeClr val="tx1">
                    <a:lumMod val="95000"/>
                    <a:lumOff val="5000"/>
                  </a:schemeClr>
                </a:solidFill>
                <a:cs typeface="B Nazanin" panose="00000400000000000000" pitchFamily="2" charset="-78"/>
              </a:rPr>
              <a:t>به همین دلیل سازمان جهانی بهداشت درمان سل را به عنوان مقرون</a:t>
            </a:r>
            <a:br>
              <a:rPr lang="fa-IR" sz="2800" dirty="0" smtClean="0">
                <a:solidFill>
                  <a:schemeClr val="tx1">
                    <a:lumMod val="95000"/>
                    <a:lumOff val="5000"/>
                  </a:schemeClr>
                </a:solidFill>
                <a:cs typeface="B Nazanin" panose="00000400000000000000" pitchFamily="2" charset="-78"/>
              </a:rPr>
            </a:br>
            <a:r>
              <a:rPr lang="fa-IR" sz="2800" dirty="0" smtClean="0">
                <a:solidFill>
                  <a:schemeClr val="tx1">
                    <a:lumMod val="95000"/>
                    <a:lumOff val="5000"/>
                  </a:schemeClr>
                </a:solidFill>
                <a:cs typeface="B Nazanin" panose="00000400000000000000" pitchFamily="2" charset="-78"/>
              </a:rPr>
              <a:t>به صرفه ترین اقدام در راه مبارزه با بیماری های عفونی قلمداد می کند. بهبودی بیماران ارزان ترین و مؤثرترین استراتژی پیشگیری از بیماری سل است. درمان در افراد واگیردار (خلط مثبت) ارزان تر از صرف مبالغ هنگفت جهت تعبیه سیستم های تهویه گران قیمت استفاده از لامپ های ماوراء بنفش و یا سایر استراتژی ها می باشد.</a:t>
            </a:r>
            <a:br>
              <a:rPr lang="fa-IR" sz="2800" dirty="0" smtClean="0">
                <a:solidFill>
                  <a:schemeClr val="tx1">
                    <a:lumMod val="95000"/>
                    <a:lumOff val="5000"/>
                  </a:schemeClr>
                </a:solidFill>
                <a:cs typeface="B Nazanin" panose="00000400000000000000" pitchFamily="2" charset="-78"/>
              </a:rPr>
            </a:br>
            <a:r>
              <a:rPr lang="fa-IR" sz="2800" dirty="0" smtClean="0">
                <a:solidFill>
                  <a:schemeClr val="tx1">
                    <a:lumMod val="95000"/>
                    <a:lumOff val="5000"/>
                  </a:schemeClr>
                </a:solidFill>
                <a:cs typeface="B Nazanin" panose="00000400000000000000" pitchFamily="2" charset="-78"/>
              </a:rPr>
              <a:t/>
            </a:r>
            <a:br>
              <a:rPr lang="fa-IR" sz="2800" dirty="0" smtClean="0">
                <a:solidFill>
                  <a:schemeClr val="tx1">
                    <a:lumMod val="95000"/>
                    <a:lumOff val="5000"/>
                  </a:schemeClr>
                </a:solidFill>
                <a:cs typeface="B Nazanin" panose="00000400000000000000" pitchFamily="2" charset="-78"/>
              </a:rPr>
            </a:br>
            <a:r>
              <a:rPr lang="fa-IR" sz="2800" dirty="0" smtClean="0">
                <a:solidFill>
                  <a:schemeClr val="tx1">
                    <a:lumMod val="95000"/>
                    <a:lumOff val="5000"/>
                  </a:schemeClr>
                </a:solidFill>
                <a:cs typeface="B Nazanin" panose="00000400000000000000" pitchFamily="2" charset="-78"/>
              </a:rPr>
              <a:t>استفاده از این روش ها در جهت حفظ افراد سالم از گزند این میکروب مهلک ایده خوبی است. ولی تأثیر این روش ها نسبی می باشد. بهترین سرمایه گذاری تشخیص و درمان بیماران مسلول است. بطور خلاصه صرف هزینه جهت کنترل بیماری سل سرمایه گذاری در جهت بهره وری انسان و اقتصاد است نه لطمه به اقتصاد.</a:t>
            </a:r>
            <a:endParaRPr lang="fa-IR" sz="28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2581332687"/>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1351" y="1036320"/>
            <a:ext cx="7854176" cy="4983480"/>
          </a:xfrm>
        </p:spPr>
        <p:txBody>
          <a:bodyPr>
            <a:noAutofit/>
          </a:bodyPr>
          <a:lstStyle/>
          <a:p>
            <a:pPr algn="just"/>
            <a:r>
              <a:rPr lang="fa-IR" sz="3200" dirty="0" smtClean="0">
                <a:solidFill>
                  <a:srgbClr val="FF0000"/>
                </a:solidFill>
                <a:cs typeface="B Nazanin" panose="00000400000000000000" pitchFamily="2" charset="-78"/>
              </a:rPr>
              <a:t>*میزان ابتلا به بیماری سل:</a:t>
            </a:r>
            <a:r>
              <a:rPr lang="fa-IR" sz="2400" dirty="0" smtClean="0"/>
              <a:t/>
            </a:r>
            <a:br>
              <a:rPr lang="fa-IR" sz="2400" dirty="0" smtClean="0"/>
            </a:br>
            <a:r>
              <a:rPr lang="fa-IR" sz="2800" dirty="0" smtClean="0">
                <a:solidFill>
                  <a:schemeClr val="tx1">
                    <a:lumMod val="95000"/>
                    <a:lumOff val="5000"/>
                  </a:schemeClr>
                </a:solidFill>
                <a:cs typeface="B Nazanin" panose="00000400000000000000" pitchFamily="2" charset="-78"/>
              </a:rPr>
              <a:t>نابرابری در امکانات بهداشتی در همه جا وجود دارد، نه تنها در کشور های در حال توسعه که در کشورهای توسعه یافته ای مانند ژاپن هم این بی عدالتی ها مشاهده می شود. برای مثال ابتلا به بیماری سل در ژاپن در مقایسه یا سایر کشورهای توسعه یافته بسیار رایج است. همچنین در شهر های بزرگ مقادیر بیشتری از این گونه بیماری ها اتفاق می افتد. در شهری مثل ازاکای ژاپن، میزان ابتلا به بیماری سل در منطقه ای که کارگران زندگی می کنند 9برابر بیشتر از منطقه‌ای با حداقل ابتلا به آن، گزارش شده است. این مشاهدات نشان دهنده ی آن است که شرایط اقتصادی و محدودیت های اجتماعی منعکس کننده ی مقادیر شیوع بیماری سل می باشد.</a:t>
            </a:r>
            <a:endParaRPr lang="fa-IR" sz="28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11644477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8648" y="822960"/>
            <a:ext cx="7766936" cy="2352877"/>
          </a:xfrm>
        </p:spPr>
        <p:txBody>
          <a:bodyPr/>
          <a:lstStyle/>
          <a:p>
            <a:pPr algn="just"/>
            <a:r>
              <a:rPr lang="fa-IR" sz="2800" dirty="0">
                <a:solidFill>
                  <a:schemeClr val="tx1">
                    <a:lumMod val="95000"/>
                    <a:lumOff val="5000"/>
                  </a:schemeClr>
                </a:solidFill>
                <a:cs typeface="B Nazanin" panose="00000400000000000000" pitchFamily="2" charset="-78"/>
              </a:rPr>
              <a:t>بهداشت کلید درهای آینده برروی فعالیت های اقتصادی و پیشرفت های اجتماعی یک ملت است و به همه مردم از زن و مرد ، کوچک و بزرگ از هر طبقه اقتصادی و اجتماعی یا هر مذهب و اخلاق ارتباط دارد. ضررهای ناشی از بدی بهداشت به سن، جنس، شغل یا سطح اقتصادی – اجتماعی محدود نمی شود، بلکه مربوط به همه افراد جامعه است. </a:t>
            </a:r>
          </a:p>
        </p:txBody>
      </p:sp>
      <p:sp>
        <p:nvSpPr>
          <p:cNvPr id="3" name="Subtitle 2"/>
          <p:cNvSpPr>
            <a:spLocks noGrp="1"/>
          </p:cNvSpPr>
          <p:nvPr>
            <p:ph type="subTitle" idx="1"/>
          </p:nvPr>
        </p:nvSpPr>
        <p:spPr>
          <a:xfrm>
            <a:off x="1328648" y="3474720"/>
            <a:ext cx="7766936" cy="2087880"/>
          </a:xfrm>
        </p:spPr>
        <p:txBody>
          <a:bodyPr>
            <a:noAutofit/>
          </a:bodyPr>
          <a:lstStyle/>
          <a:p>
            <a:pPr algn="just"/>
            <a:r>
              <a:rPr lang="fa-IR" sz="2800" dirty="0">
                <a:solidFill>
                  <a:schemeClr val="tx1">
                    <a:lumMod val="95000"/>
                    <a:lumOff val="5000"/>
                  </a:schemeClr>
                </a:solidFill>
                <a:cs typeface="B Nazanin" panose="00000400000000000000" pitchFamily="2" charset="-78"/>
              </a:rPr>
              <a:t> هیچ یک از بیماری های عفونی به اندازه سل اقتصاد جهانی را فلج نکرده است از بین پانزده میلیون افراد مبتلا به سل یا ده میلیون نفر در فعالترین و بارورترین سال های زندگی خود از نظر بهره وری اقتصادی هستند. علیرغم کوچکی میکروب، با سیل سل موجب عوارض مالی و جانی بسیار عظیمی می شود.</a:t>
            </a:r>
          </a:p>
        </p:txBody>
      </p:sp>
    </p:spTree>
    <p:extLst>
      <p:ext uri="{BB962C8B-B14F-4D97-AF65-F5344CB8AC3E}">
        <p14:creationId xmlns:p14="http://schemas.microsoft.com/office/powerpoint/2010/main" val="3689054677"/>
      </p:ext>
    </p:extLst>
  </p:cSld>
  <p:clrMapOvr>
    <a:masterClrMapping/>
  </p:clrMapOvr>
  <p:transition spd="med">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102559591"/>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274320"/>
            <a:ext cx="8596668" cy="1171303"/>
          </a:xfrm>
        </p:spPr>
        <p:txBody>
          <a:bodyPr/>
          <a:lstStyle/>
          <a:p>
            <a:pPr algn="r"/>
            <a:r>
              <a:rPr lang="fa-IR" dirty="0" smtClean="0">
                <a:solidFill>
                  <a:srgbClr val="FF0000"/>
                </a:solidFill>
                <a:cs typeface="B Nazanin" panose="00000400000000000000" pitchFamily="2" charset="-78"/>
              </a:rPr>
              <a:t>*منابع استفاده شده*</a:t>
            </a:r>
            <a:endParaRPr lang="fa-IR" dirty="0">
              <a:solidFill>
                <a:srgbClr val="FF0000"/>
              </a:solidFill>
              <a:cs typeface="B Nazanin" panose="00000400000000000000" pitchFamily="2" charset="-78"/>
            </a:endParaRPr>
          </a:p>
        </p:txBody>
      </p:sp>
      <p:sp>
        <p:nvSpPr>
          <p:cNvPr id="3" name="Text Placeholder 2"/>
          <p:cNvSpPr>
            <a:spLocks noGrp="1"/>
          </p:cNvSpPr>
          <p:nvPr>
            <p:ph type="body" idx="1"/>
          </p:nvPr>
        </p:nvSpPr>
        <p:spPr>
          <a:xfrm>
            <a:off x="677335" y="1641512"/>
            <a:ext cx="8596668" cy="4025538"/>
          </a:xfrm>
        </p:spPr>
        <p:txBody>
          <a:bodyPr>
            <a:noAutofit/>
          </a:bodyPr>
          <a:lstStyle/>
          <a:p>
            <a:pPr algn="just"/>
            <a:r>
              <a:rPr lang="fa-IR" sz="2800" dirty="0" smtClean="0">
                <a:solidFill>
                  <a:schemeClr val="tx1">
                    <a:lumMod val="95000"/>
                    <a:lumOff val="5000"/>
                  </a:schemeClr>
                </a:solidFill>
                <a:cs typeface="B Nazanin" panose="00000400000000000000" pitchFamily="2" charset="-78"/>
              </a:rPr>
              <a:t>1-اختلالات و بیماری های دستگاه تنفس(دکترپرویز واحدی)(1)</a:t>
            </a:r>
          </a:p>
          <a:p>
            <a:pPr algn="just"/>
            <a:r>
              <a:rPr lang="fa-IR" sz="2800" dirty="0" smtClean="0">
                <a:solidFill>
                  <a:schemeClr val="tx1">
                    <a:lumMod val="95000"/>
                    <a:lumOff val="5000"/>
                  </a:schemeClr>
                </a:solidFill>
                <a:cs typeface="B Nazanin" panose="00000400000000000000" pitchFamily="2" charset="-78"/>
              </a:rPr>
              <a:t>2-اختلالات و بیماری های دستگاه تنفس(دکترپرویز واحدی)(2)</a:t>
            </a:r>
          </a:p>
          <a:p>
            <a:pPr algn="just"/>
            <a:r>
              <a:rPr lang="fa-IR" sz="2800" dirty="0" smtClean="0">
                <a:solidFill>
                  <a:schemeClr val="tx1">
                    <a:lumMod val="95000"/>
                    <a:lumOff val="5000"/>
                  </a:schemeClr>
                </a:solidFill>
                <a:cs typeface="B Nazanin" panose="00000400000000000000" pitchFamily="2" charset="-78"/>
              </a:rPr>
              <a:t>3-اصول طب داخلی هاریسون(موسسه فرهنگی انتشاراتی حیان)</a:t>
            </a:r>
          </a:p>
          <a:p>
            <a:pPr algn="just"/>
            <a:r>
              <a:rPr lang="fa-IR" sz="2800" dirty="0" smtClean="0">
                <a:solidFill>
                  <a:schemeClr val="tx1">
                    <a:lumMod val="95000"/>
                    <a:lumOff val="5000"/>
                  </a:schemeClr>
                </a:solidFill>
                <a:cs typeface="B Nazanin" panose="00000400000000000000" pitchFamily="2" charset="-78"/>
              </a:rPr>
              <a:t>4-اپیدمیولوژی واصول پیشگیری از بیماری های واگیردار شایع در ایران(دکتر رضا جمالیان)</a:t>
            </a:r>
          </a:p>
          <a:p>
            <a:pPr algn="just"/>
            <a:r>
              <a:rPr lang="fa-IR" sz="2800" dirty="0" smtClean="0">
                <a:solidFill>
                  <a:schemeClr val="tx1">
                    <a:lumMod val="95000"/>
                    <a:lumOff val="5000"/>
                  </a:schemeClr>
                </a:solidFill>
                <a:cs typeface="B Nazanin" panose="00000400000000000000" pitchFamily="2" charset="-78"/>
              </a:rPr>
              <a:t>5-مقاله مهرگان پرتو ،پژوه</a:t>
            </a:r>
          </a:p>
          <a:p>
            <a:pPr algn="just"/>
            <a:r>
              <a:rPr lang="fa-IR" sz="2800" dirty="0" smtClean="0">
                <a:solidFill>
                  <a:schemeClr val="tx1">
                    <a:lumMod val="95000"/>
                    <a:lumOff val="5000"/>
                  </a:schemeClr>
                </a:solidFill>
                <a:cs typeface="B Nazanin" panose="00000400000000000000" pitchFamily="2" charset="-78"/>
              </a:rPr>
              <a:t>6-مقاله آموزشی سل و نیروی کار</a:t>
            </a:r>
          </a:p>
          <a:p>
            <a:pPr algn="just"/>
            <a:r>
              <a:rPr lang="fa-IR" sz="2800" dirty="0" smtClean="0">
                <a:solidFill>
                  <a:schemeClr val="tx1">
                    <a:lumMod val="95000"/>
                    <a:lumOff val="5000"/>
                  </a:schemeClr>
                </a:solidFill>
                <a:cs typeface="B Nazanin" panose="00000400000000000000" pitchFamily="2" charset="-78"/>
              </a:rPr>
              <a:t>7-پرستاری داخلی-جراحی(تالیف برانر)</a:t>
            </a:r>
          </a:p>
          <a:p>
            <a:pPr algn="just"/>
            <a:r>
              <a:rPr lang="fa-IR" sz="2800" dirty="0" smtClean="0">
                <a:solidFill>
                  <a:schemeClr val="tx1">
                    <a:lumMod val="95000"/>
                    <a:lumOff val="5000"/>
                  </a:schemeClr>
                </a:solidFill>
                <a:cs typeface="B Nazanin" panose="00000400000000000000" pitchFamily="2" charset="-78"/>
              </a:rPr>
              <a:t>8-بیماری های تنفسی(ترجمه کیهانیان)</a:t>
            </a:r>
            <a:endParaRPr lang="fa-IR" sz="28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2635624868"/>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0182" b="20182"/>
          <a:stretch>
            <a:fillRect/>
          </a:stretch>
        </p:blipFill>
        <p:spPr>
          <a:xfrm>
            <a:off x="0" y="12879"/>
            <a:ext cx="12192000" cy="6858000"/>
          </a:xfrm>
        </p:spPr>
      </p:pic>
      <p:sp>
        <p:nvSpPr>
          <p:cNvPr id="6" name="Rectangle 5"/>
          <p:cNvSpPr/>
          <p:nvPr/>
        </p:nvSpPr>
        <p:spPr>
          <a:xfrm>
            <a:off x="0" y="0"/>
            <a:ext cx="3490175" cy="1300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4000" dirty="0" smtClean="0">
                <a:solidFill>
                  <a:schemeClr val="tx1">
                    <a:lumMod val="95000"/>
                    <a:lumOff val="5000"/>
                  </a:schemeClr>
                </a:solidFill>
                <a:cs typeface="2  Nazanin" panose="00000400000000000000" pitchFamily="2" charset="-78"/>
              </a:rPr>
              <a:t>باسپاس از توجه شما</a:t>
            </a:r>
            <a:endParaRPr lang="fa-IR" sz="4000" dirty="0">
              <a:solidFill>
                <a:schemeClr val="tx1">
                  <a:lumMod val="95000"/>
                  <a:lumOff val="5000"/>
                </a:schemeClr>
              </a:solidFill>
              <a:cs typeface="2  Nazanin" panose="00000400000000000000" pitchFamily="2" charset="-78"/>
            </a:endParaRPr>
          </a:p>
        </p:txBody>
      </p:sp>
    </p:spTree>
    <p:extLst>
      <p:ext uri="{BB962C8B-B14F-4D97-AF65-F5344CB8AC3E}">
        <p14:creationId xmlns:p14="http://schemas.microsoft.com/office/powerpoint/2010/main" val="3249604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8320" y="919055"/>
            <a:ext cx="5447778" cy="1363890"/>
          </a:xfrm>
        </p:spPr>
        <p:txBody>
          <a:bodyPr>
            <a:noAutofit/>
          </a:bodyPr>
          <a:lstStyle/>
          <a:p>
            <a:r>
              <a:rPr lang="fa-IR" sz="8000" dirty="0" smtClean="0">
                <a:solidFill>
                  <a:srgbClr val="00B050"/>
                </a:solidFill>
                <a:cs typeface="B Nazanin" panose="00000400000000000000" pitchFamily="2" charset="-78"/>
              </a:rPr>
              <a:t>*موضوع *</a:t>
            </a:r>
            <a:endParaRPr lang="fa-IR" sz="8000" dirty="0">
              <a:solidFill>
                <a:srgbClr val="00B050"/>
              </a:solidFill>
              <a:cs typeface="B Nazanin" panose="00000400000000000000" pitchFamily="2" charset="-78"/>
            </a:endParaRPr>
          </a:p>
        </p:txBody>
      </p:sp>
      <p:sp>
        <p:nvSpPr>
          <p:cNvPr id="3" name="Subtitle 2"/>
          <p:cNvSpPr>
            <a:spLocks noGrp="1"/>
          </p:cNvSpPr>
          <p:nvPr>
            <p:ph type="subTitle" idx="1"/>
          </p:nvPr>
        </p:nvSpPr>
        <p:spPr>
          <a:xfrm>
            <a:off x="2900580" y="4157514"/>
            <a:ext cx="4863678" cy="1096899"/>
          </a:xfrm>
        </p:spPr>
        <p:txBody>
          <a:bodyPr>
            <a:normAutofit/>
          </a:bodyPr>
          <a:lstStyle/>
          <a:p>
            <a:r>
              <a:rPr lang="fa-IR" sz="4000" dirty="0" smtClean="0">
                <a:solidFill>
                  <a:srgbClr val="FF0000"/>
                </a:solidFill>
                <a:cs typeface="B Nazanin" panose="00000400000000000000" pitchFamily="2" charset="-78"/>
              </a:rPr>
              <a:t>رابطه بیماری سل واقتصاد</a:t>
            </a:r>
            <a:endParaRPr lang="fa-IR" sz="40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3918485158"/>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8282" y="319475"/>
            <a:ext cx="8694234" cy="2387600"/>
          </a:xfrm>
        </p:spPr>
        <p:txBody>
          <a:bodyPr/>
          <a:lstStyle/>
          <a:p>
            <a:pPr algn="justLow"/>
            <a:r>
              <a:rPr lang="fa-IR" sz="4000" dirty="0" smtClean="0">
                <a:solidFill>
                  <a:srgbClr val="FF0000"/>
                </a:solidFill>
                <a:cs typeface="B Nazanin" panose="00000400000000000000" pitchFamily="2" charset="-78"/>
              </a:rPr>
              <a:t>*</a:t>
            </a:r>
            <a:r>
              <a:rPr lang="fa-IR" sz="4000" dirty="0" smtClean="0">
                <a:solidFill>
                  <a:srgbClr val="FF0000"/>
                </a:solidFill>
                <a:cs typeface="B Nazanin" panose="00000400000000000000" pitchFamily="2" charset="-78"/>
              </a:rPr>
              <a:t>تعریف سل:</a:t>
            </a:r>
            <a:r>
              <a:rPr lang="fa-IR" dirty="0" smtClean="0">
                <a:cs typeface="2  Nazanin" panose="00000400000000000000" pitchFamily="2" charset="-78"/>
              </a:rPr>
              <a:t/>
            </a:r>
            <a:br>
              <a:rPr lang="fa-IR" dirty="0" smtClean="0">
                <a:cs typeface="2  Nazanin" panose="00000400000000000000" pitchFamily="2" charset="-78"/>
              </a:rPr>
            </a:br>
            <a:r>
              <a:rPr lang="fa-IR" sz="2800" dirty="0" smtClean="0">
                <a:solidFill>
                  <a:schemeClr val="tx1">
                    <a:lumMod val="95000"/>
                    <a:lumOff val="5000"/>
                  </a:schemeClr>
                </a:solidFill>
                <a:cs typeface="B Nazanin" panose="00000400000000000000" pitchFamily="2" charset="-78"/>
              </a:rPr>
              <a:t>بیماری است که توسط باکتری مایکو باکتریوم توبر کلوزیس ایجاد می شود و بیشتر ریه ها</a:t>
            </a:r>
            <a:br>
              <a:rPr lang="fa-IR" sz="2800" dirty="0" smtClean="0">
                <a:solidFill>
                  <a:schemeClr val="tx1">
                    <a:lumMod val="95000"/>
                    <a:lumOff val="5000"/>
                  </a:schemeClr>
                </a:solidFill>
                <a:cs typeface="B Nazanin" panose="00000400000000000000" pitchFamily="2" charset="-78"/>
              </a:rPr>
            </a:br>
            <a:r>
              <a:rPr lang="fa-IR" sz="2800" dirty="0" smtClean="0">
                <a:solidFill>
                  <a:schemeClr val="tx1">
                    <a:lumMod val="95000"/>
                    <a:lumOff val="5000"/>
                  </a:schemeClr>
                </a:solidFill>
                <a:cs typeface="B Nazanin" panose="00000400000000000000" pitchFamily="2" charset="-78"/>
              </a:rPr>
              <a:t>را درگیر می کندودر بیش از یک سوم موارد ارگان های دیگر را درگیر می کند.</a:t>
            </a:r>
            <a:endParaRPr lang="fa-IR" sz="2800" dirty="0">
              <a:solidFill>
                <a:schemeClr val="tx1">
                  <a:lumMod val="95000"/>
                  <a:lumOff val="5000"/>
                </a:schemeClr>
              </a:solidFill>
              <a:cs typeface="B Nazanin" panose="00000400000000000000" pitchFamily="2" charset="-78"/>
            </a:endParaRPr>
          </a:p>
        </p:txBody>
      </p:sp>
      <p:sp>
        <p:nvSpPr>
          <p:cNvPr id="3" name="Subtitle 2"/>
          <p:cNvSpPr>
            <a:spLocks noGrp="1"/>
          </p:cNvSpPr>
          <p:nvPr>
            <p:ph type="subTitle" idx="1"/>
          </p:nvPr>
        </p:nvSpPr>
        <p:spPr>
          <a:xfrm>
            <a:off x="1014760" y="3389971"/>
            <a:ext cx="8437756" cy="1890131"/>
          </a:xfrm>
        </p:spPr>
        <p:txBody>
          <a:bodyPr>
            <a:normAutofit/>
          </a:bodyPr>
          <a:lstStyle/>
          <a:p>
            <a:pPr algn="r"/>
            <a:r>
              <a:rPr lang="fa-IR" sz="4000" dirty="0" smtClean="0">
                <a:solidFill>
                  <a:srgbClr val="FF0000"/>
                </a:solidFill>
                <a:cs typeface="B Nazanin" panose="00000400000000000000" pitchFamily="2" charset="-78"/>
              </a:rPr>
              <a:t>*راههای سرایت:</a:t>
            </a:r>
          </a:p>
          <a:p>
            <a:pPr algn="just"/>
            <a:r>
              <a:rPr lang="fa-IR" sz="2800" dirty="0" smtClean="0">
                <a:solidFill>
                  <a:schemeClr val="tx1">
                    <a:lumMod val="95000"/>
                    <a:lumOff val="5000"/>
                  </a:schemeClr>
                </a:solidFill>
                <a:cs typeface="B Nazanin" panose="00000400000000000000" pitchFamily="2" charset="-78"/>
              </a:rPr>
              <a:t>از راه تنفسی وانسان به انسان وحیوان به انسان ودر خانواده هایی که وضعیت اقتصادی ضعیفی دارند بیشتر دیده می شود.</a:t>
            </a:r>
            <a:endParaRPr lang="fa-IR" sz="28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34095579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143" y="3505200"/>
            <a:ext cx="2921618" cy="2959993"/>
          </a:xfrm>
        </p:spPr>
        <p:txBody>
          <a:bodyPr>
            <a:normAutofit fontScale="90000"/>
          </a:bodyPr>
          <a:lstStyle/>
          <a:p>
            <a:pPr algn="just"/>
            <a:r>
              <a:rPr lang="fa-IR" sz="4400" dirty="0" smtClean="0">
                <a:solidFill>
                  <a:srgbClr val="FF0000"/>
                </a:solidFill>
                <a:cs typeface="B Nazanin" panose="00000400000000000000" pitchFamily="2" charset="-78"/>
              </a:rPr>
              <a:t>*علائم ویژه ی بیماری سل:</a:t>
            </a:r>
            <a:r>
              <a:rPr lang="fa-IR" sz="4400" dirty="0">
                <a:solidFill>
                  <a:srgbClr val="FF0000"/>
                </a:solidFill>
                <a:cs typeface="2  Nazanin" panose="00000400000000000000" pitchFamily="2" charset="-78"/>
              </a:rPr>
              <a:t/>
            </a:r>
            <a:br>
              <a:rPr lang="fa-IR" sz="4400" dirty="0">
                <a:solidFill>
                  <a:srgbClr val="FF0000"/>
                </a:solidFill>
                <a:cs typeface="2  Nazanin" panose="00000400000000000000" pitchFamily="2" charset="-78"/>
              </a:rPr>
            </a:br>
            <a:r>
              <a:rPr lang="fa-IR" sz="4400" dirty="0" smtClean="0">
                <a:solidFill>
                  <a:srgbClr val="FF0000"/>
                </a:solidFill>
                <a:cs typeface="2  Nazanin" panose="00000400000000000000" pitchFamily="2" charset="-78"/>
              </a:rPr>
              <a:t/>
            </a:r>
            <a:br>
              <a:rPr lang="fa-IR" sz="4400" dirty="0" smtClean="0">
                <a:solidFill>
                  <a:srgbClr val="FF0000"/>
                </a:solidFill>
                <a:cs typeface="2  Nazanin" panose="00000400000000000000" pitchFamily="2" charset="-78"/>
              </a:rPr>
            </a:br>
            <a:r>
              <a:rPr lang="fa-IR" sz="2400" dirty="0" smtClean="0">
                <a:solidFill>
                  <a:srgbClr val="FF0000"/>
                </a:solidFill>
                <a:cs typeface="2  Nazanin" panose="00000400000000000000" pitchFamily="2" charset="-78"/>
              </a:rPr>
              <a:t/>
            </a:r>
            <a:br>
              <a:rPr lang="fa-IR" sz="2400" dirty="0" smtClean="0">
                <a:solidFill>
                  <a:srgbClr val="FF0000"/>
                </a:solidFill>
                <a:cs typeface="2  Nazanin" panose="00000400000000000000" pitchFamily="2" charset="-78"/>
              </a:rPr>
            </a:br>
            <a:r>
              <a:rPr lang="fa-IR" sz="3100" dirty="0" smtClean="0">
                <a:solidFill>
                  <a:schemeClr val="tx1">
                    <a:lumMod val="95000"/>
                    <a:lumOff val="5000"/>
                  </a:schemeClr>
                </a:solidFill>
                <a:cs typeface="B Nazanin" panose="00000400000000000000" pitchFamily="2" charset="-78"/>
              </a:rPr>
              <a:t>*سرفه بیش از 2هفته</a:t>
            </a:r>
            <a:br>
              <a:rPr lang="fa-IR" sz="3100" dirty="0" smtClean="0">
                <a:solidFill>
                  <a:schemeClr val="tx1">
                    <a:lumMod val="95000"/>
                    <a:lumOff val="5000"/>
                  </a:schemeClr>
                </a:solidFill>
                <a:cs typeface="B Nazanin" panose="00000400000000000000" pitchFamily="2" charset="-78"/>
              </a:rPr>
            </a:br>
            <a:r>
              <a:rPr lang="fa-IR" sz="3100" dirty="0" smtClean="0">
                <a:solidFill>
                  <a:schemeClr val="tx1">
                    <a:lumMod val="95000"/>
                    <a:lumOff val="5000"/>
                  </a:schemeClr>
                </a:solidFill>
                <a:cs typeface="B Nazanin" panose="00000400000000000000" pitchFamily="2" charset="-78"/>
              </a:rPr>
              <a:t>*سرفه همراه با خلط خونی</a:t>
            </a:r>
            <a:br>
              <a:rPr lang="fa-IR" sz="3100" dirty="0" smtClean="0">
                <a:solidFill>
                  <a:schemeClr val="tx1">
                    <a:lumMod val="95000"/>
                    <a:lumOff val="5000"/>
                  </a:schemeClr>
                </a:solidFill>
                <a:cs typeface="B Nazanin" panose="00000400000000000000" pitchFamily="2" charset="-78"/>
              </a:rPr>
            </a:br>
            <a:r>
              <a:rPr lang="fa-IR" sz="3100" dirty="0" smtClean="0">
                <a:solidFill>
                  <a:schemeClr val="tx1">
                    <a:lumMod val="95000"/>
                    <a:lumOff val="5000"/>
                  </a:schemeClr>
                </a:solidFill>
                <a:cs typeface="B Nazanin" panose="00000400000000000000" pitchFamily="2" charset="-78"/>
              </a:rPr>
              <a:t>*تب به مدت 3هفته همراه باعرق شبا </a:t>
            </a:r>
            <a:r>
              <a:rPr lang="fa-IR" sz="2200" dirty="0" smtClean="0">
                <a:solidFill>
                  <a:schemeClr val="tx1">
                    <a:lumMod val="95000"/>
                    <a:lumOff val="5000"/>
                  </a:schemeClr>
                </a:solidFill>
                <a:cs typeface="2  Nazanin" panose="00000400000000000000" pitchFamily="2" charset="-78"/>
              </a:rPr>
              <a:t>نه</a:t>
            </a:r>
            <a:endParaRPr lang="fa-IR" sz="2200" dirty="0">
              <a:solidFill>
                <a:schemeClr val="tx1">
                  <a:lumMod val="95000"/>
                  <a:lumOff val="5000"/>
                </a:schemeClr>
              </a:solidFill>
              <a:cs typeface="2  Nazanin" panose="00000400000000000000" pitchFamily="2" charset="-78"/>
            </a:endParaRPr>
          </a:p>
        </p:txBody>
      </p:sp>
      <p:pic>
        <p:nvPicPr>
          <p:cNvPr id="4" name="Picture Placeholder 3"/>
          <p:cNvPicPr>
            <a:picLocks noGrp="1" noChangeAspect="1"/>
          </p:cNvPicPr>
          <p:nvPr>
            <p:ph type="pic" idx="1"/>
          </p:nvPr>
        </p:nvPicPr>
        <p:blipFill>
          <a:blip r:embed="rId2">
            <a:extLst>
              <a:ext uri="{28A0092B-C50C-407E-A947-70E740481C1C}">
                <a14:useLocalDpi xmlns:a14="http://schemas.microsoft.com/office/drawing/2010/main" val="0"/>
              </a:ext>
            </a:extLst>
          </a:blip>
          <a:srcRect l="8826" r="8826"/>
          <a:stretch>
            <a:fillRect/>
          </a:stretch>
        </p:blipFill>
        <p:spPr>
          <a:xfrm>
            <a:off x="3402321" y="1112520"/>
            <a:ext cx="6196129" cy="4666873"/>
          </a:xfrm>
        </p:spPr>
      </p:pic>
    </p:spTree>
    <p:extLst>
      <p:ext uri="{BB962C8B-B14F-4D97-AF65-F5344CB8AC3E}">
        <p14:creationId xmlns:p14="http://schemas.microsoft.com/office/powerpoint/2010/main" val="200934512"/>
      </p:ext>
    </p:extLst>
  </p:cSld>
  <p:clrMapOvr>
    <a:masterClrMapping/>
  </p:clrMapOvr>
  <p:transition spd="med">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929" y="1021080"/>
            <a:ext cx="3735659" cy="5376545"/>
          </a:xfrm>
        </p:spPr>
        <p:txBody>
          <a:bodyPr>
            <a:normAutofit/>
          </a:bodyPr>
          <a:lstStyle/>
          <a:p>
            <a:pPr algn="just"/>
            <a:r>
              <a:rPr lang="fa-IR" sz="2800" dirty="0" smtClean="0">
                <a:solidFill>
                  <a:schemeClr val="tx1">
                    <a:lumMod val="95000"/>
                    <a:lumOff val="5000"/>
                  </a:schemeClr>
                </a:solidFill>
                <a:cs typeface="B Nazanin" panose="00000400000000000000" pitchFamily="2" charset="-78"/>
              </a:rPr>
              <a:t>نقش گذر زمان درمرگ و میر ناشی ازبیماری سل کاملامشخص است.</a:t>
            </a:r>
            <a:br>
              <a:rPr lang="fa-IR" sz="2800" dirty="0" smtClean="0">
                <a:solidFill>
                  <a:schemeClr val="tx1">
                    <a:lumMod val="95000"/>
                    <a:lumOff val="5000"/>
                  </a:schemeClr>
                </a:solidFill>
                <a:cs typeface="B Nazanin" panose="00000400000000000000" pitchFamily="2" charset="-78"/>
              </a:rPr>
            </a:br>
            <a:r>
              <a:rPr lang="fa-IR" sz="2800" dirty="0" smtClean="0">
                <a:solidFill>
                  <a:schemeClr val="tx1">
                    <a:lumMod val="95000"/>
                    <a:lumOff val="5000"/>
                  </a:schemeClr>
                </a:solidFill>
                <a:cs typeface="B Nazanin" panose="00000400000000000000" pitchFamily="2" charset="-78"/>
              </a:rPr>
              <a:t>نکته ای که نهایت اهمیت را دارداین است که بیشترین میزان مرگ ومیر مربوط به دوران قبل از کشف دارو ها ضد سل است و در حقیقت ایجاد بهبودی در تغذیه وشرایط مسکن مردم عامل مهم این تحول بوده است.</a:t>
            </a:r>
            <a:r>
              <a:rPr lang="fa-IR" sz="2000" dirty="0" smtClean="0">
                <a:solidFill>
                  <a:schemeClr val="tx1">
                    <a:lumMod val="95000"/>
                    <a:lumOff val="5000"/>
                  </a:schemeClr>
                </a:solidFill>
                <a:cs typeface="2  Nazanin" panose="00000400000000000000" pitchFamily="2" charset="-78"/>
              </a:rPr>
              <a:t/>
            </a:r>
            <a:br>
              <a:rPr lang="fa-IR" sz="2000" dirty="0" smtClean="0">
                <a:solidFill>
                  <a:schemeClr val="tx1">
                    <a:lumMod val="95000"/>
                    <a:lumOff val="5000"/>
                  </a:schemeClr>
                </a:solidFill>
                <a:cs typeface="2  Nazanin" panose="00000400000000000000" pitchFamily="2" charset="-78"/>
              </a:rPr>
            </a:br>
            <a:endParaRPr lang="fa-IR" sz="2000" dirty="0">
              <a:solidFill>
                <a:schemeClr val="tx1">
                  <a:lumMod val="95000"/>
                  <a:lumOff val="5000"/>
                </a:schemeClr>
              </a:solidFill>
              <a:cs typeface="2  Nazanin" panose="00000400000000000000" pitchFamily="2" charset="-78"/>
            </a:endParaRPr>
          </a:p>
        </p:txBody>
      </p:sp>
      <p:pic>
        <p:nvPicPr>
          <p:cNvPr id="4" name="Picture Placeholder 3"/>
          <p:cNvPicPr>
            <a:picLocks noGrp="1" noChangeAspect="1"/>
          </p:cNvPicPr>
          <p:nvPr>
            <p:ph type="pic" idx="1"/>
          </p:nvPr>
        </p:nvPicPr>
        <p:blipFill>
          <a:blip r:embed="rId2">
            <a:extLst>
              <a:ext uri="{28A0092B-C50C-407E-A947-70E740481C1C}">
                <a14:useLocalDpi xmlns:a14="http://schemas.microsoft.com/office/drawing/2010/main" val="0"/>
              </a:ext>
            </a:extLst>
          </a:blip>
          <a:srcRect l="8808" r="8808"/>
          <a:stretch>
            <a:fillRect/>
          </a:stretch>
        </p:blipFill>
        <p:spPr>
          <a:xfrm>
            <a:off x="4192589" y="800100"/>
            <a:ext cx="4990048" cy="479742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2588" y="0"/>
            <a:ext cx="7999411" cy="6858000"/>
          </a:xfrm>
          <a:prstGeom prst="rect">
            <a:avLst/>
          </a:prstGeom>
        </p:spPr>
      </p:pic>
    </p:spTree>
    <p:extLst>
      <p:ext uri="{BB962C8B-B14F-4D97-AF65-F5344CB8AC3E}">
        <p14:creationId xmlns:p14="http://schemas.microsoft.com/office/powerpoint/2010/main" val="25545834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5328" y="2703056"/>
            <a:ext cx="7766936" cy="2322397"/>
          </a:xfrm>
        </p:spPr>
        <p:txBody>
          <a:bodyPr>
            <a:noAutofit/>
          </a:bodyPr>
          <a:lstStyle/>
          <a:p>
            <a:pPr algn="just"/>
            <a:r>
              <a:rPr lang="fa-IR" sz="2800" dirty="0" smtClean="0">
                <a:solidFill>
                  <a:schemeClr val="tx1">
                    <a:lumMod val="95000"/>
                    <a:lumOff val="5000"/>
                  </a:schemeClr>
                </a:solidFill>
                <a:cs typeface="B Nazanin" panose="00000400000000000000" pitchFamily="2" charset="-78"/>
              </a:rPr>
              <a:t>در کشور های عقب مانده به علت افزایش شدید جمعیت ،سوء تغذیه پایین آمدن قدرت دفاعی افراد،پایین بودن بودجه سرانه بهداشتی،فقدان امکانات تشخیس و درمان،گرانی خدمات درمانی،فقدان یا ضعف شدید مدیریت بهداشتی و...پیدایش وگسترش سل به سهولت صورت می گیرد.</a:t>
            </a:r>
            <a:br>
              <a:rPr lang="fa-IR" sz="2800" dirty="0" smtClean="0">
                <a:solidFill>
                  <a:schemeClr val="tx1">
                    <a:lumMod val="95000"/>
                    <a:lumOff val="5000"/>
                  </a:schemeClr>
                </a:solidFill>
                <a:cs typeface="B Nazanin" panose="00000400000000000000" pitchFamily="2" charset="-78"/>
              </a:rPr>
            </a:br>
            <a:r>
              <a:rPr lang="fa-IR" sz="2800" dirty="0" smtClean="0">
                <a:solidFill>
                  <a:schemeClr val="tx1">
                    <a:lumMod val="95000"/>
                    <a:lumOff val="5000"/>
                  </a:schemeClr>
                </a:solidFill>
                <a:cs typeface="B Nazanin" panose="00000400000000000000" pitchFamily="2" charset="-78"/>
              </a:rPr>
              <a:t>شغل نقش مهمی در ایجاد سل ندارد.در مشاغل پزشکی کمی سل شایعتر است وافراد بیشتر در تماس با مسلولین یا نمونه های آزمایشگاهی آلوده می شوند که بیانگر این مسئله است.</a:t>
            </a:r>
            <a:endParaRPr lang="fa-IR" sz="28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41402600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2307" y="3079926"/>
            <a:ext cx="7766936" cy="1646302"/>
          </a:xfrm>
        </p:spPr>
        <p:txBody>
          <a:bodyPr>
            <a:noAutofit/>
          </a:bodyPr>
          <a:lstStyle/>
          <a:p>
            <a:pPr algn="just"/>
            <a:r>
              <a:rPr lang="fa-IR" sz="2800" dirty="0" smtClean="0">
                <a:solidFill>
                  <a:schemeClr val="tx1">
                    <a:lumMod val="95000"/>
                    <a:lumOff val="5000"/>
                  </a:schemeClr>
                </a:solidFill>
                <a:cs typeface="B Nazanin" panose="00000400000000000000" pitchFamily="2" charset="-78"/>
              </a:rPr>
              <a:t>دربین پناهندگان وکارگران مهاجر که هم در کشور زادگاه آنان بیماری سل شایع است و هم در کشور میزبان در کمپ ها و اردوگاهها با فقر غذایی یا کار توان فرسا مواجهند،سل بسیار زیاد است.</a:t>
            </a:r>
            <a:br>
              <a:rPr lang="fa-IR" sz="2800" dirty="0" smtClean="0">
                <a:solidFill>
                  <a:schemeClr val="tx1">
                    <a:lumMod val="95000"/>
                    <a:lumOff val="5000"/>
                  </a:schemeClr>
                </a:solidFill>
                <a:cs typeface="B Nazanin" panose="00000400000000000000" pitchFamily="2" charset="-78"/>
              </a:rPr>
            </a:br>
            <a:r>
              <a:rPr lang="fa-IR" sz="2800" dirty="0" smtClean="0">
                <a:solidFill>
                  <a:schemeClr val="tx1">
                    <a:lumMod val="95000"/>
                    <a:lumOff val="5000"/>
                  </a:schemeClr>
                </a:solidFill>
                <a:cs typeface="B Nazanin" panose="00000400000000000000" pitchFamily="2" charset="-78"/>
              </a:rPr>
              <a:t>در اکثر کشور ها به بیماران مسلول کارتی تحویل داده شده است که اگر سفید رنگ باشد فرد سل خارج ریوی دارد،اگر صورتی باشد فرد اسمیر مثبت(خلط مثبت)دارد،اگر کارت آبی رنگ باشد یعنی فرد اسمیر منفی(خلط منفی)دارد.</a:t>
            </a:r>
            <a:endParaRPr lang="fa-IR" sz="28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4040221564"/>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0726" y="1844040"/>
            <a:ext cx="7766936" cy="3143127"/>
          </a:xfrm>
        </p:spPr>
        <p:txBody>
          <a:bodyPr>
            <a:normAutofit/>
          </a:bodyPr>
          <a:lstStyle/>
          <a:p>
            <a:pPr algn="just"/>
            <a:r>
              <a:rPr lang="fa-IR" sz="2800" dirty="0" smtClean="0">
                <a:solidFill>
                  <a:schemeClr val="tx1">
                    <a:lumMod val="95000"/>
                    <a:lumOff val="5000"/>
                  </a:schemeClr>
                </a:solidFill>
                <a:cs typeface="B Nazanin" panose="00000400000000000000" pitchFamily="2" charset="-78"/>
              </a:rPr>
              <a:t>تخمین زده شده است که حدود15 میلیون نفر بیمار سلی در دنیا وجود دارد که 95% آنها در کشور های در حال توسعه ی آسیایی،آفریقایی،خاور میانه وآمریکای لاتین میباشند.</a:t>
            </a:r>
            <a:br>
              <a:rPr lang="fa-IR" sz="2800" dirty="0" smtClean="0">
                <a:solidFill>
                  <a:schemeClr val="tx1">
                    <a:lumMod val="95000"/>
                    <a:lumOff val="5000"/>
                  </a:schemeClr>
                </a:solidFill>
                <a:cs typeface="B Nazanin" panose="00000400000000000000" pitchFamily="2" charset="-78"/>
              </a:rPr>
            </a:br>
            <a:r>
              <a:rPr lang="fa-IR" sz="2800" dirty="0" smtClean="0">
                <a:solidFill>
                  <a:schemeClr val="tx1">
                    <a:lumMod val="95000"/>
                    <a:lumOff val="5000"/>
                  </a:schemeClr>
                </a:solidFill>
                <a:cs typeface="B Nazanin" panose="00000400000000000000" pitchFamily="2" charset="-78"/>
              </a:rPr>
              <a:t>عوامل متعددی مانند:نقص ایمنی،مهاجرت از کشور های با شیوع بالای سل،مشکلات اجتماعی از قبیل فقر،بی خانمانی ،الوده بودن به ایدز،جمعیت بیکار و حاشیه نشین باعث بالا رفتن میزان سل در این کشور ها شده است.</a:t>
            </a:r>
            <a:endParaRPr lang="fa-IR" sz="28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286792740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451" y="1509451"/>
            <a:ext cx="8667388" cy="3880773"/>
          </a:xfrm>
        </p:spPr>
        <p:txBody>
          <a:bodyPr>
            <a:normAutofit/>
          </a:bodyPr>
          <a:lstStyle/>
          <a:p>
            <a:pPr algn="just"/>
            <a:r>
              <a:rPr lang="fa-IR" sz="2800" dirty="0" smtClean="0">
                <a:solidFill>
                  <a:schemeClr val="tx1">
                    <a:lumMod val="95000"/>
                    <a:lumOff val="5000"/>
                  </a:schemeClr>
                </a:solidFill>
                <a:cs typeface="B Nazanin" panose="00000400000000000000" pitchFamily="2" charset="-78"/>
              </a:rPr>
              <a:t>اخیراً محققین دریافته اند که تا سال دو هزارو پانزده میلادی اقتصاد کشورهای در حال توسعه تنها به دلیل ابتلا افراد به بیماری سل و مرگ ناشی از آن دچار بحران و عدم تعادل ، معادل هفتاد میلیارد دلار خواهد شد. کاهش سالانه بازده اقتصادی به علت خسارت ناشی از مرگ های سل حدود 472 میلیون دلار تخمین زده شده است. انجمن ریه آمریکا تایید می کند که پیشرفت های جهانی در جهت کنترل بیماری سل می تواند منجر به افزایش بازده اقتصادی، سالانه به مقدار 24 میلیارد دلار در کشور های در حال توسعه شود.</a:t>
            </a:r>
            <a:endParaRPr lang="fa-IR" sz="28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156151061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315</TotalTime>
  <Words>610</Words>
  <Application>Microsoft Office PowerPoint</Application>
  <PresentationFormat>Widescreen</PresentationFormat>
  <Paragraphs>29</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2  Nazanin</vt:lpstr>
      <vt:lpstr>Arial</vt:lpstr>
      <vt:lpstr>B Nazanin</vt:lpstr>
      <vt:lpstr>Tahoma</vt:lpstr>
      <vt:lpstr>Trebuchet MS</vt:lpstr>
      <vt:lpstr>Wingdings 3</vt:lpstr>
      <vt:lpstr>Facet</vt:lpstr>
      <vt:lpstr>بسم الله الرحمن الرحیم</vt:lpstr>
      <vt:lpstr>*موضوع *</vt:lpstr>
      <vt:lpstr>*تعریف سل: بیماری است که توسط باکتری مایکو باکتریوم توبر کلوزیس ایجاد می شود و بیشتر ریه ها را درگیر می کندودر بیش از یک سوم موارد ارگان های دیگر را درگیر می کند.</vt:lpstr>
      <vt:lpstr>*علائم ویژه ی بیماری سل:   *سرفه بیش از 2هفته *سرفه همراه با خلط خونی *تب به مدت 3هفته همراه باعرق شبا نه</vt:lpstr>
      <vt:lpstr>نقش گذر زمان درمرگ و میر ناشی ازبیماری سل کاملامشخص است. نکته ای که نهایت اهمیت را دارداین است که بیشترین میزان مرگ ومیر مربوط به دوران قبل از کشف دارو ها ضد سل است و در حقیقت ایجاد بهبودی در تغذیه وشرایط مسکن مردم عامل مهم این تحول بوده است. </vt:lpstr>
      <vt:lpstr>در کشور های عقب مانده به علت افزایش شدید جمعیت ،سوء تغذیه پایین آمدن قدرت دفاعی افراد،پایین بودن بودجه سرانه بهداشتی،فقدان امکانات تشخیس و درمان،گرانی خدمات درمانی،فقدان یا ضعف شدید مدیریت بهداشتی و...پیدایش وگسترش سل به سهولت صورت می گیرد. شغل نقش مهمی در ایجاد سل ندارد.در مشاغل پزشکی کمی سل شایعتر است وافراد بیشتر در تماس با مسلولین یا نمونه های آزمایشگاهی آلوده می شوند که بیانگر این مسئله است.</vt:lpstr>
      <vt:lpstr>دربین پناهندگان وکارگران مهاجر که هم در کشور زادگاه آنان بیماری سل شایع است و هم در کشور میزبان در کمپ ها و اردوگاهها با فقر غذایی یا کار توان فرسا مواجهند،سل بسیار زیاد است. در اکثر کشور ها به بیماران مسلول کارتی تحویل داده شده است که اگر سفید رنگ باشد فرد سل خارج ریوی دارد،اگر صورتی باشد فرد اسمیر مثبت(خلط مثبت)دارد،اگر کارت آبی رنگ باشد یعنی فرد اسمیر منفی(خلط منفی)دارد.</vt:lpstr>
      <vt:lpstr>تخمین زده شده است که حدود15 میلیون نفر بیمار سلی در دنیا وجود دارد که 95% آنها در کشور های در حال توسعه ی آسیایی،آفریقایی،خاور میانه وآمریکای لاتین میباشند. عوامل متعددی مانند:نقص ایمنی،مهاجرت از کشور های با شیوع بالای سل،مشکلات اجتماعی از قبیل فقر،بی خانمانی ،الوده بودن به ایدز،جمعیت بیکار و حاشیه نشین باعث بالا رفتن میزان سل در این کشور ها شده است.</vt:lpstr>
      <vt:lpstr>PowerPoint Presentation</vt:lpstr>
      <vt:lpstr>PowerPoint Presentation</vt:lpstr>
      <vt:lpstr>به هر شکل بیماری سل با هریک از راه های فوق الذکر می تواند از طریق کاهش بضاعت مالی و توانایی اقتصادی خانواده ها موجب فقر خانواده ها شده و حتی آنان را از دریافت کنندگان کمک های مالی نماید. در یک مقیاس وسیع تر بازده اقتصادی کارخانجات و مجتمع های تولیدی هنگامیکه کارگران آنها ماه های متمادی کار نمی کنند، کاهش می یابد و غالباً قسمت اعظم بهره های اقتصادی جهت تربیت کارگران جدید پرداخت می شود. همچنین افراد مبتلا به بیماری سل معمولاً درآمد مالی نداشته و سربار اقتصاد محسوب می شوند. </vt:lpstr>
      <vt:lpstr>به همین دلیل سازمان جهانی بهداشت درمان سل را به عنوان مقرون به صرفه ترین اقدام در راه مبارزه با بیماری های عفونی قلمداد می کند. بهبودی بیماران ارزان ترین و مؤثرترین استراتژی پیشگیری از بیماری سل است. درمان در افراد واگیردار (خلط مثبت) ارزان تر از صرف مبالغ هنگفت جهت تعبیه سیستم های تهویه گران قیمت استفاده از لامپ های ماوراء بنفش و یا سایر استراتژی ها می باشد.  استفاده از این روش ها در جهت حفظ افراد سالم از گزند این میکروب مهلک ایده خوبی است. ولی تأثیر این روش ها نسبی می باشد. بهترین سرمایه گذاری تشخیص و درمان بیماران مسلول است. بطور خلاصه صرف هزینه جهت کنترل بیماری سل سرمایه گذاری در جهت بهره وری انسان و اقتصاد است نه لطمه به اقتصاد.</vt:lpstr>
      <vt:lpstr>*میزان ابتلا به بیماری سل: نابرابری در امکانات بهداشتی در همه جا وجود دارد، نه تنها در کشور های در حال توسعه که در کشورهای توسعه یافته ای مانند ژاپن هم این بی عدالتی ها مشاهده می شود. برای مثال ابتلا به بیماری سل در ژاپن در مقایسه یا سایر کشورهای توسعه یافته بسیار رایج است. همچنین در شهر های بزرگ مقادیر بیشتری از این گونه بیماری ها اتفاق می افتد. در شهری مثل ازاکای ژاپن، میزان ابتلا به بیماری سل در منطقه ای که کارگران زندگی می کنند 9برابر بیشتر از منطقه‌ای با حداقل ابتلا به آن، گزارش شده است. این مشاهدات نشان دهنده ی آن است که شرایط اقتصادی و محدودیت های اجتماعی منعکس کننده ی مقادیر شیوع بیماری سل می باشد.</vt:lpstr>
      <vt:lpstr>بهداشت کلید درهای آینده برروی فعالیت های اقتصادی و پیشرفت های اجتماعی یک ملت است و به همه مردم از زن و مرد ، کوچک و بزرگ از هر طبقه اقتصادی و اجتماعی یا هر مذهب و اخلاق ارتباط دارد. ضررهای ناشی از بدی بهداشت به سن، جنس، شغل یا سطح اقتصادی – اجتماعی محدود نمی شود، بلکه مربوط به همه افراد جامعه است. </vt:lpstr>
      <vt:lpstr>PowerPoint Presentation</vt:lpstr>
      <vt:lpstr>*منابع استفاده شده*</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Farzad Adeli</dc:creator>
  <cp:lastModifiedBy>pcc</cp:lastModifiedBy>
  <cp:revision>35</cp:revision>
  <dcterms:created xsi:type="dcterms:W3CDTF">2016-02-24T12:26:38Z</dcterms:created>
  <dcterms:modified xsi:type="dcterms:W3CDTF">2016-05-10T08:40:38Z</dcterms:modified>
</cp:coreProperties>
</file>